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a.xml" ContentType="application/vnd.openxmlformats-officedocument.presentationml.slide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charts/chart1e.xml" ContentType="application/vnd.openxmlformats-officedocument.drawingml.chart+xml"/>
  <Override PartName="/ppt/slides/charts/chart1d.xml" ContentType="application/vnd.openxmlformats-officedocument.drawingml.chart+xml"/>
  <Override PartName="/ppt/slides/charts/chart1c.xml" ContentType="application/vnd.openxmlformats-officedocument.drawingml.chart+xml"/>
  <Override PartName="/ppt/slides/charts/chart1b.xml" ContentType="application/vnd.openxmlformats-officedocument.drawingml.chart+xml"/>
  <Override PartName="/ppt/slides/charts/chart2a.xml" ContentType="application/vnd.openxmlformats-officedocument.drawingml.chart+xml"/>
  <Override PartName="/ppt/slides/charts/chart24.xml" ContentType="application/vnd.openxmlformats-officedocument.drawingml.chart+xml"/>
  <Override PartName="/ppt/slides/charts/chart23.xml" ContentType="application/vnd.openxmlformats-officedocument.drawingml.chart+xml"/>
  <Override PartName="/ppt/slides/charts/chart22.xml" ContentType="application/vnd.openxmlformats-officedocument.drawingml.chart+xml"/>
  <Override PartName="/ppt/slides/charts/chart21.xml" ContentType="application/vnd.openxmlformats-officedocument.drawingml.chart+xml"/>
  <Override PartName="/ppt/slides/charts/chart29.xml" ContentType="application/vnd.openxmlformats-officedocument.drawingml.char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9.xml" ContentType="application/vnd.openxmlformats-officedocument.presentationml.slide+xml"/>
  <Override PartName="/ppt/slides/charts/chart13.xml" ContentType="application/vnd.openxmlformats-officedocument.drawingml.chart+xml"/>
  <Override PartName="/ppt/media/image3.bin" ContentType="image/x-emf"/>
  <Override PartName="/ppt/media/image4.bin" ContentType="image/x-emf"/>
  <Override PartName="/ppt/slides/charts/chart1f.xml" ContentType="application/vnd.openxmlformats-officedocument.drawingml.chart+xml"/>
  <Override PartName="/ppt/slides/charts/chart15.xml" ContentType="application/vnd.openxmlformats-officedocument.drawingml.chart+xml"/>
  <Override PartName="/ppt/slides/charts/chart16.xml" ContentType="application/vnd.openxmlformats-officedocument.drawingml.chart+xml"/>
  <Override PartName="/ppt/slides/charts/chart17.xml" ContentType="application/vnd.openxmlformats-officedocument.drawingml.chart+xml"/>
  <Override PartName="/ppt/slides/charts/chart18.xml" ContentType="application/vnd.openxmlformats-officedocument.drawingml.chart+xml"/>
  <Override PartName="/ppt/slides/charts/chart19.xml" ContentType="application/vnd.openxmlformats-officedocument.drawingml.chart+xml"/>
  <Override PartName="/ppt/slides/charts/chart2b.xml" ContentType="application/vnd.openxmlformats-officedocument.drawingml.chart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797810aa1b454b75"/>
  </p:sldMasterIdLst>
  <p:sldIdLst>
    <p:sldId id="264" r:id="R8cfca2c25b574b9e"/>
    <p:sldId id="265" r:id="Raba58d76bd9442aa"/>
    <p:sldId id="266" r:id="Reb0a4a073c594b67"/>
    <p:sldId id="267" r:id="R17a25ec3ffbf404b"/>
    <p:sldId id="268" r:id="Re801bde508dd450d"/>
    <p:sldId id="269" r:id="R1b1a520bd6cc478f"/>
    <p:sldId id="270" r:id="R927f09d2ef6a429b"/>
    <p:sldId id="271" r:id="R4944fa3a36d64b1d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797810aa1b454b75" /><Relationship Type="http://schemas.openxmlformats.org/officeDocument/2006/relationships/theme" Target="/ppt/slideMasters/theme/theme2.xml" Id="R1efecedee08546d7" /><Relationship Type="http://schemas.openxmlformats.org/officeDocument/2006/relationships/slide" Target="/ppt/slides/slide9.xml" Id="R8cfca2c25b574b9e" /><Relationship Type="http://schemas.openxmlformats.org/officeDocument/2006/relationships/slide" Target="/ppt/slides/slidea.xml" Id="Raba58d76bd9442aa" /><Relationship Type="http://schemas.openxmlformats.org/officeDocument/2006/relationships/slide" Target="/ppt/slides/slideb.xml" Id="Reb0a4a073c594b67" /><Relationship Type="http://schemas.openxmlformats.org/officeDocument/2006/relationships/slide" Target="/ppt/slides/slidec.xml" Id="R17a25ec3ffbf404b" /><Relationship Type="http://schemas.openxmlformats.org/officeDocument/2006/relationships/tableStyles" Target="/ppt/tableStyles.xml" Id="Rca4071c47067473b" /><Relationship Type="http://schemas.openxmlformats.org/officeDocument/2006/relationships/slide" Target="/ppt/slides/slided.xml" Id="Re801bde508dd450d" /><Relationship Type="http://schemas.openxmlformats.org/officeDocument/2006/relationships/slide" Target="/ppt/slides/slidee.xml" Id="R1b1a520bd6cc478f" /><Relationship Type="http://schemas.openxmlformats.org/officeDocument/2006/relationships/slide" Target="/ppt/slides/slidef.xml" Id="R927f09d2ef6a429b" /><Relationship Type="http://schemas.openxmlformats.org/officeDocument/2006/relationships/slide" Target="/ppt/slides/slide10.xml" Id="R4944fa3a36d64b1d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e05751f14523432d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33795823d5df4a31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61961148ae2b4241" /><Relationship Type="http://schemas.openxmlformats.org/officeDocument/2006/relationships/slideMaster" Target="/ppt/slideMasters/slideMaster2.xml" Id="R6988c9629c154e57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13ac8f6b0b924313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61961148ae2b42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07b581f8896343ce" /><Relationship Type="http://schemas.openxmlformats.org/officeDocument/2006/relationships/slideLayout" Target="/ppt/slideLayouts/slideLayout2.xml" Id="Rec04b5ad65c943b4" /><Relationship Type="http://schemas.openxmlformats.org/officeDocument/2006/relationships/slideLayout" Target="/ppt/slideLayouts/slideLayout3.xml" Id="R56c497eb25194ef4" /><Relationship Type="http://schemas.openxmlformats.org/officeDocument/2006/relationships/slideLayout" Target="/ppt/slideLayouts/slideLayout4.xml" Id="R7bbd2c1e7ff64e5a" /><Relationship Type="http://schemas.openxmlformats.org/officeDocument/2006/relationships/slideLayout" Target="/ppt/slideLayouts/slideLayout5.xml" Id="R326e64ffb34a4046" /><Relationship Type="http://schemas.openxmlformats.org/officeDocument/2006/relationships/image" Target="/ppt/media/image2.bin" Id="R923a929e33bb4372" /><Relationship Type="http://schemas.openxmlformats.org/officeDocument/2006/relationships/image" Target="/ppt/media/image.bin" Id="R2a75eb1f738f4bec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923a929e33bb4372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2a75eb1f738f4bec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7bbd2c1e7ff64e5a"/>
    <p:sldLayoutId id="2147483652" r:id="R56c497eb25194ef4"/>
    <p:sldLayoutId id="2147483651" r:id="Rec04b5ad65c943b4"/>
    <p:sldLayoutId id="2147483654" r:id="R326e64ffb34a4046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79f41f9e3fc44d4a" /><Relationship Type="http://schemas.openxmlformats.org/officeDocument/2006/relationships/chart" Target="/ppt/slides/charts/chart29.xml" Id="Rf3fcdda70f3a4b16" /><Relationship Type="http://schemas.openxmlformats.org/officeDocument/2006/relationships/chart" Target="/ppt/slides/charts/chart2a.xml" Id="R3b77dd254314428d" /><Relationship Type="http://schemas.openxmlformats.org/officeDocument/2006/relationships/chart" Target="/ppt/slides/charts/chart2b.xml" Id="R6268ca629d4042b2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d3843eaff7f5417f" /></Relationships>
</file>

<file path=ppt/slides/_rels/slidea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8ba331ca196f486e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chart" Target="/ppt/slides/charts/chart13.xml" Id="R87796a0173fc484d" /><Relationship Type="http://schemas.openxmlformats.org/officeDocument/2006/relationships/slideLayout" Target="/ppt/slideLayouts/slideLayout5.xml" Id="R552319a693e64b7f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821e0fa3221540b5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image" Target="/ppt/media/image3.bin" Id="R2e30f42672524ac6" /><Relationship Type="http://schemas.openxmlformats.org/officeDocument/2006/relationships/image" Target="/ppt/media/image4.bin" Id="Rebbb14061bb64d96" /><Relationship Type="http://schemas.openxmlformats.org/officeDocument/2006/relationships/slideLayout" Target="/ppt/slideLayouts/slideLayout5.xml" Id="Rb79191e1f3374ceb" /><Relationship Type="http://schemas.openxmlformats.org/officeDocument/2006/relationships/chart" Target="/ppt/slides/charts/chart15.xml" Id="R4bbf780b0d9f41d2" /><Relationship Type="http://schemas.openxmlformats.org/officeDocument/2006/relationships/chart" Target="/ppt/slides/charts/chart16.xml" Id="Rbca2c21886c14d71" /><Relationship Type="http://schemas.openxmlformats.org/officeDocument/2006/relationships/chart" Target="/ppt/slides/charts/chart17.xml" Id="Re0f15874c158406f" /><Relationship Type="http://schemas.openxmlformats.org/officeDocument/2006/relationships/chart" Target="/ppt/slides/charts/chart18.xml" Id="R15bd2a1a0c024c6c" /><Relationship Type="http://schemas.openxmlformats.org/officeDocument/2006/relationships/chart" Target="/ppt/slides/charts/chart19.xml" Id="Ra73c38aca0304c8d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image" Target="/ppt/media/image3.bin" Id="R981707ea1ea8448b" /><Relationship Type="http://schemas.openxmlformats.org/officeDocument/2006/relationships/image" Target="/ppt/media/image4.bin" Id="R14bf4622c986460e" /><Relationship Type="http://schemas.openxmlformats.org/officeDocument/2006/relationships/slideLayout" Target="/ppt/slideLayouts/slideLayout5.xml" Id="R6862afd68faa4f6b" /><Relationship Type="http://schemas.openxmlformats.org/officeDocument/2006/relationships/chart" Target="/ppt/slides/charts/chart1b.xml" Id="R20166fcfdef14b41" /><Relationship Type="http://schemas.openxmlformats.org/officeDocument/2006/relationships/chart" Target="/ppt/slides/charts/chart1c.xml" Id="R338cdf5c7e814487" /><Relationship Type="http://schemas.openxmlformats.org/officeDocument/2006/relationships/chart" Target="/ppt/slides/charts/chart1d.xml" Id="R8a3b6c3b69fe41fc" /><Relationship Type="http://schemas.openxmlformats.org/officeDocument/2006/relationships/chart" Target="/ppt/slides/charts/chart1e.xml" Id="R36919d2c83e9488a" /><Relationship Type="http://schemas.openxmlformats.org/officeDocument/2006/relationships/chart" Target="/ppt/slides/charts/chart1f.xml" Id="Rc11677e3b82c452a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image" Target="/ppt/media/image3.bin" Id="Rf56190dde1ab4410" /><Relationship Type="http://schemas.openxmlformats.org/officeDocument/2006/relationships/image" Target="/ppt/media/image4.bin" Id="R52425299a5fd4cc7" /><Relationship Type="http://schemas.openxmlformats.org/officeDocument/2006/relationships/slideLayout" Target="/ppt/slideLayouts/slideLayout5.xml" Id="Rb4fee158b2374004" /><Relationship Type="http://schemas.openxmlformats.org/officeDocument/2006/relationships/chart" Target="/ppt/slides/charts/chart21.xml" Id="R00c826dbdd024e3d" /><Relationship Type="http://schemas.openxmlformats.org/officeDocument/2006/relationships/chart" Target="/ppt/slides/charts/chart22.xml" Id="R68e8b7c0d23f4358" /><Relationship Type="http://schemas.openxmlformats.org/officeDocument/2006/relationships/chart" Target="/ppt/slides/charts/chart23.xml" Id="Rdfa0b8d588b14c2a" /><Relationship Type="http://schemas.openxmlformats.org/officeDocument/2006/relationships/chart" Target="/ppt/slides/charts/chart24.xml" Id="R7be640d6e5d24e20" /></Relationships>
</file>

<file path=ppt/slides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v>Göteborg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5.680091</c:v>
              </c:pt>
              <c:pt idx="1">
                <c:v>5.159737</c:v>
              </c:pt>
              <c:pt idx="2">
                <c:v>5.537758</c:v>
              </c:pt>
              <c:pt idx="3">
                <c:v>5.402097</c:v>
              </c:pt>
              <c:pt idx="4">
                <c:v>5.574058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</c:ser>
        <c:ser>
          <c:idx val="1"/>
          <c:order val="1"/>
          <c:tx>
            <c:v>Örgryte-Härlanda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5.716820</c:v>
              </c:pt>
              <c:pt idx="1">
                <c:v>5.140007</c:v>
              </c:pt>
              <c:pt idx="2">
                <c:v>5.486177</c:v>
              </c:pt>
              <c:pt idx="3">
                <c:v>5.466325</c:v>
              </c:pt>
              <c:pt idx="4">
                <c:v>5.625988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3"/>
          <c:order val="3"/>
          <c:tx>
            <c:v>Studiegången 1 förskola</c:v>
          </c:tx>
          <c:spPr>
            <a:solidFill>
              <a:srgbClr val="f9b590"/>
            </a:solidFill>
            <a:ln>
              <a:solidFill>
                <a:srgbClr val="f9b590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5.905738</c:v>
              </c:pt>
              <c:pt idx="1">
                <c:v>5.403409</c:v>
              </c:pt>
              <c:pt idx="2">
                <c:v>5.570588</c:v>
              </c:pt>
              <c:pt idx="3">
                <c:v>5.705202</c:v>
              </c:pt>
              <c:pt idx="4">
                <c:v>5.666667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4"/>
          <c:order val="4"/>
          <c:tx>
            <c:v>Pärlan</c:v>
          </c:tx>
          <c:spPr>
            <a:solidFill>
              <a:srgbClr val="b6b1d4"/>
            </a:solidFill>
            <a:ln>
              <a:solidFill>
                <a:srgbClr val="b6b1d4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6.534091</c:v>
              </c:pt>
              <c:pt idx="1">
                <c:v>6.241935</c:v>
              </c:pt>
              <c:pt idx="2">
                <c:v>6.307692</c:v>
              </c:pt>
              <c:pt idx="3">
                <c:v>6.492537</c:v>
              </c:pt>
              <c:pt idx="4">
                <c:v>6.521739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7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.0;0.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legend>
      <c:legendPos val="t"/>
      <c:overlay val="0"/>
      <c:spPr>
        <a:noFill/>
      </c:spPr>
      <c:txPr>
        <a:bodyPr/>
        <a:lstStyle/>
        <a:p>
          <a:pPr>
            <a:defRPr sz="1000" spc="50"/>
          </a:pPr>
          <a:endParaRPr lang="sv-SE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slides/charts/chart15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0.304348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0.043478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0.652174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6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0.043478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0.043478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0.173913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0.739130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7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0.130435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0.260870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0.608696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8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0.043478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0.260870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0.173913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0.478261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0.043478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9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0.086957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0.304348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0.608696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b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0.043478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0.130435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0.217391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0.217391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0.391304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c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0.086957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0.173913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0.086957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0.391304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0.260870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d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0.043478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0.130435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0.695652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0.130435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e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0.217391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0.086957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0.652174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0.043478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f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0.130435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0.173913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0.695652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1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0.043478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0.043478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0.086957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0.739130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0.086957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2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0.043478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0.130435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0.260870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0.565217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3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0.043478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0.086957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0.173913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0.695652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4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0.130435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0.043478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0.652174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0.173913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födelseår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år föddes ditt barn?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4"/>
              <c:pt idx="0">
                <c:v>2014</c:v>
              </c:pt>
              <c:pt idx="1">
                <c:v>2013</c:v>
              </c:pt>
              <c:pt idx="2">
                <c:v>2012</c:v>
              </c:pt>
              <c:pt idx="3">
                <c:v>2011</c:v>
              </c:pt>
            </c:strLit>
          </c:cat>
          <c:val>
            <c:numLit>
              <c:formatCode>General</c:formatCode>
              <c:ptCount val="4"/>
              <c:pt idx="0">
                <c:v>0.217391</c:v>
              </c:pt>
              <c:pt idx="1">
                <c:v>0.347826</c:v>
              </c:pt>
              <c:pt idx="2">
                <c:v>0.260870</c:v>
              </c:pt>
              <c:pt idx="3">
                <c:v>0.173913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f9b590"/>
              </a:solidFill>
              <a:ln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b6b1d4"/>
              </a:solidFill>
              <a:ln>
                <a:noFill/>
              </a:ln>
            </c:spPr>
          </c:dPt>
          <c:dPt>
            <c:idx val="3"/>
            <c:invertIfNegative val="0"/>
            <c:bubble3D val="0"/>
            <c:spPr>
              <a:solidFill>
                <a:srgbClr val="e58977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a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Är barnet en flicka eller pojke?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Flicka</c:v>
              </c:pt>
              <c:pt idx="1">
                <c:v>Pojke</c:v>
              </c:pt>
            </c:strLit>
          </c:cat>
          <c:val>
            <c:numLit>
              <c:formatCode>General</c:formatCode>
              <c:ptCount val="2"/>
              <c:pt idx="0">
                <c:v>0.521739</c:v>
              </c:pt>
              <c:pt idx="1">
                <c:v>0.478261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b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Respondentens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är ditt kön?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1"/>
              <c:pt idx="0">
                <c:v>Kvinna</c:v>
              </c:pt>
            </c:strLit>
          </c:cat>
          <c:val>
            <c:numLit>
              <c:formatCode>General</c:formatCode>
              <c:ptCount val="1"/>
              <c:pt idx="0">
                <c:v>1.000000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respondenterna</a:t>
              </a: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Pärlan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Studiegången 1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f3fcdda70f3a4b16"/>
            </a:graphicData>
          </a:graphic>
        </p:graphicFrame>
        <p:graphicFrame>
          <p:nvGraphicFramePr>
            <p:cNvPr id="5005" name="BodyContentTable"/>
            <p:cNvGraphicFramePr>
              <a:graphicFrameLocks/>
            </p:cNvGraphicFramePr>
            <p:nvPr/>
          </p:nvGraphicFramePr>
          <p:xfrm>
            <a:off x="354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3b77dd254314428d"/>
            </a:graphicData>
          </a:graphic>
        </p:graphicFrame>
        <p:graphicFrame>
          <p:nvGraphicFramePr>
            <p:cNvPr id="5008" name="BodyContentTable"/>
            <p:cNvGraphicFramePr>
              <a:graphicFrameLocks/>
            </p:cNvGraphicFramePr>
            <p:nvPr/>
          </p:nvGraphicFramePr>
          <p:xfrm>
            <a:off x="636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6268ca629d4042b2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0" name="BodyContent"/>
          <p:cNvGrpSpPr/>
          <p:nvPr/>
        </p:nvGrpSpPr>
        <p:grpSpPr>
          <a:xfrm>
            <a:off x="1145931" y="4585070"/>
            <a:ext cx="8460000" cy="4356000"/>
            <a:chOff x="1044000" y="4680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1044000" y="4680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7812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Sammanfattande resultat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grpSp>
        <p:nvGrpSpPr>
          <p:cNvPr id="20" name="Title1"/>
          <p:cNvGrpSpPr/>
          <p:nvPr/>
        </p:nvGrpSpPr>
        <p:grpSpPr>
          <a:xfrm>
            <a:off x="1145931" y="2139370"/>
            <a:ext cx="7802126" cy="946730"/>
            <a:chOff x="349194" y="504000"/>
            <a:chExt cx="8370512" cy="3121259"/>
          </a:xfrm>
        </p:grpSpPr>
        <p:sp>
          <p:nvSpPr>
            <p:cNvPr id="21" name="Title1Center"/>
            <p:cNvSpPr txBox="1"/>
            <p:nvPr/>
          </p:nvSpPr>
          <p:spPr>
            <a:xfrm>
              <a:off x="349194" y="504000"/>
              <a:ext cx="8370512" cy="3121259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400" b="1" spc="50" noProof="1">
                  <a:solidFill>
                    <a:schemeClr val="tx2"/>
                  </a:solidFill>
                  <a:latin typeface="Arial"/>
                </a:rPr>
                <a:t>Regiongemensam enkät i förskola och familjedaghem 2016</a:t>
              </a: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1145931" y="3666394"/>
            <a:ext cx="7802126" cy="808892"/>
            <a:chOff x="666000" y="4407904"/>
            <a:chExt cx="7812000" cy="693208"/>
          </a:xfrm>
        </p:grpSpPr>
        <p:sp>
          <p:nvSpPr>
            <p:cNvPr id="31" name="Title2Center"/>
            <p:cNvSpPr txBox="1"/>
            <p:nvPr/>
          </p:nvSpPr>
          <p:spPr>
            <a:xfrm>
              <a:off x="666000" y="4407904"/>
              <a:ext cx="7812000" cy="693208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Avdelning </a:t>
              </a:r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Pärlan</a:t>
              </a:r>
              <a:br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Studiegången 1 förskola</a:t>
              </a:r>
              <a:br>
                <a:rPr sz="2400" dirty="0">
                  <a:solidFill>
                    <a:schemeClr val="tx2"/>
                  </a:solidFill>
                </a:rPr>
              </a:br>
              <a:br>
                <a:rPr sz="2400" dirty="0">
                  <a:solidFill>
                    <a:schemeClr val="tx2"/>
                  </a:solidFill>
                </a:rPr>
              </a:br>
              <a:endParaRPr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72000"/>
            <a:ext cx="9684000" cy="396000"/>
            <a:chOff x="108000" y="6372000"/>
            <a:chExt cx="9684000" cy="396000"/>
          </a:xfrm>
        </p:grpSpPr>
        <p:sp>
          <p:nvSpPr>
            <p:cNvPr id="71" name="FooterCenter"/>
            <p:cNvSpPr txBox="1"/>
            <p:nvPr/>
          </p:nvSpPr>
          <p:spPr>
            <a:xfrm>
              <a:off y="6372000" x="108000"/>
              <a:ext cx="9684000" cy="396000"/>
            </a:xfrm>
            <a:prstGeom prst="rect">
              <a:avLst/>
            </a:prstGeom>
            <a:noFill/>
          </p:spPr>
          <p:txBody>
            <a:bodyPr vertOverflow="clip" wrap="square" rtlCol="0" anchor="b" bIns="0" rIns="0" tIns="0" lIns="0"/>
            <a:lstStyle/>
            <a:p>
              <a:pPr algn="ctr"/>
              <a:r>
                <a:rPr i="1" lang="en-GB" sz="1200" spc="50" noProof="1">
                  <a:solidFill>
                    <a:schemeClr val="tx1">
                      <a:lumMod val="249351"/>
                    </a:schemeClr>
                  </a:solidFill>
                </a:rPr>
                <a:t>kommunala verksamheter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7187813"/>
      </p:ext>
    </p:extLst>
  </p:cSld>
  <p:clrMapOvr>
    <a:masterClrMapping/>
  </p:clrMapOvr>
</p:sld>
</file>

<file path=ppt/slides/slidea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undersökningen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550606" y="935998"/>
            <a:ext cx="8815336" cy="5280075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För första gången görs en regiongemensam enkät i förskola/familjedaghem. Undersökningen innefattar samtliga medlemskommuner i GR. Undersökningen vänder sig till vårdnadshavare som har sitt barn i förskola/familjedaghem.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Metod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Vårdnadshavarna har bedömt sin förskola/familjedaghem på 14 områden hämtade från förskolans läroplan. Bedömningen görs på en sjugradig skala - där 1 betyder Otillräcklig och 7 betyder Utmärkt. Varje område har också beskrivningar av vad som ska vara uppfyllt för att t.ex. betyget Utmärkt ska ges.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Svaren har kunnat ges antingen i en webbenkät eller i en pappersenkät. Vårdnadshavare till samtliga barn i förskolan har fått en inbjudan att delta antingen via E-post eller via en inbjudan i barnets fack i skolan. Pappersenkät som påminnelse har även skickats hem till barnets bokföringsadress. Enkäten kunde besvaras mellan 7 november och 9 december 2016.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Resultat i denna rapport jämförs endast med kommunala verksamheter i Göteborgs stad.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och beräkningar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sker inledningsvis per frågeområde - där frågor som analytiskt hör ihop redovisas sammanslaget. Övriga redovisningar sker fråga för fråga.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Tre olika typer av resultatvärden redovisas i rapporten: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antal och andel som valt respektive svarsalternativ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andel positiva - sammanslagning av de två "bästa" svarsalternativen (6 och 7).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medelvärde - ett genomsnitt av alla svar per fråga. Personer som svarat Vet ej exkluderas från denna beräkning.</a:t>
            </a:r>
          </a:p>
        </p:txBody>
      </p:sp>
      <p:cxnSp>
        <p:nvCxnSpPr>
          <p:cNvPr id="5" name="Rak koppling 4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00" name="BodyContent"/>
          <p:cNvGrpSpPr/>
          <p:nvPr/>
        </p:nvGrpSpPr>
        <p:grpSpPr>
          <a:xfrm>
            <a:off x="720000" y="3135600"/>
            <a:ext cx="8460000" cy="4356000"/>
            <a:chOff x="720000" y="31356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31356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2693179"/>
      </p:ext>
    </p:extLst>
  </p:cSld>
  <p:clrMapOvr>
    <a:masterClrMapping/>
  </p:clrMapOvr>
</p:sld>
</file>

<file path=ppt/slides/slideb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Jämförelsevärde per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pPr algn="l"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Frågorna har slagits samman i fem frågeområden. Nedan visas medelvärdet för varje område.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Jämförelse görs mellan det egna värdet, förskolans och stadsdelens totalvärde samt det sammanslagna värdet för Göteborg i mätningen.</a:t>
            </a:r>
            <a:br>
              <a:rPr dirty="0"/>
            </a:br>
            <a:br>
              <a:rPr dirty="0"/>
            </a:br>
            <a:b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Pärlan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Studiegången 1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br/>
              <a:r>
                <a:rPr lang="en-GB" sz="1200" i="1" spc="50" noProof="1">
                  <a:solidFill>
                    <a:schemeClr val="tx1">
                      <a:lumMod val="166234"/>
                    </a:schemeClr>
                  </a:solidFill>
                </a:rPr>
                <a:t>Se nästa sida för beskrivning av vilka frågor som tillhör respektive frågeområde.</a:t>
              </a:r>
              <a:br>
                <a:rPr dirty="0"/>
              </a:br>
              <a:br>
                <a:rPr dirty="0"/>
              </a:br>
            </a:p>
          </p:txBody>
        </p:sp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048008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87796a0173fc484d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c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Beskrivning av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8"/>
            <a:ext cx="864488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dirty="0"/>
              <a:t>Nedan visas vilka frågor som ingår i varje frågeområde</a:t>
            </a:r>
            <a:br/>
            <a:r>
              <a:rPr lang="sv-SE" sz="1400" spc="50" dirty="0"/>
              <a:t>Frågorna har analyserats med statistisk metod för att skapa grupper med frågor som hör ihop. Om värdet förändras på en av frågorna i gruppen så tenderar värdet att förändras åt samma håll på övriga frågor i gruppen.</a:t>
            </a:r>
          </a:p>
        </p:txBody>
      </p:sp>
      <p:grpSp>
        <p:nvGrpSpPr>
          <p:cNvPr id="70" name="Footer"/>
          <p:cNvGrpSpPr/>
          <p:nvPr/>
        </p:nvGrpSpPr>
        <p:grpSpPr>
          <a:xfrm>
            <a:off x="108000" y="6362168"/>
            <a:ext cx="9507948" cy="396000"/>
            <a:chOff x="108000" y="6362168"/>
            <a:chExt cx="9507948" cy="396000"/>
          </a:xfrm>
        </p:grpSpPr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Footer"/>
          <p:cNvGrpSpPr/>
          <p:nvPr/>
        </p:nvGrpSpPr>
        <p:grpSpPr>
          <a:xfrm>
            <a:off x="720000" y="5535561"/>
            <a:ext cx="8460000" cy="875081"/>
            <a:chOff x="720000" y="5570465"/>
            <a:chExt cx="8460000" cy="297535"/>
          </a:xfrm>
        </p:grpSpPr>
      </p:grp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80335"/>
              </p:ext>
            </p:extLst>
          </p:nvPr>
        </p:nvGraphicFramePr>
        <p:xfrm>
          <a:off x="1763554" y="1801095"/>
          <a:ext cx="6378893" cy="4322613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378893">
                  <a:extLst>
                    <a:ext uri="{9D8B030D-6E8A-4147-A177-3AD203B41FA5}">
                      <a16:colId xmlns:a16="http://schemas.microsoft.com/office/drawing/2014/main" val="3674647741"/>
                    </a:ext>
                  </a:extLst>
                </a:gridCol>
              </a:tblGrid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dirty="0">
                          <a:effectLst/>
                        </a:rPr>
                        <a:t>TRYGGHET OCH GEMENSKAP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4273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Förskolan ska vara rolig, trygg och lärorik för alla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356180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tar väl hand om mitt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526660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känna glädjen av att lära sig och känna att de behövs i gruppen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677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lära sig hur man fungerar tillsammans i en grupp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252728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OCH INFLYTANDE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5020089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ska ge föräldrar tydlig information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6058582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Föräldrar ska kunna vara med och påverka arbetet i </a:t>
                      </a:r>
                      <a:r>
                        <a:rPr lang="sv-SE" sz="1100" u="none" strike="noStrike" dirty="0" err="1">
                          <a:effectLst/>
                        </a:rPr>
                        <a:t>fsk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2662794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ha inflytande på verksamhetens innehåll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0679021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FÖRUTSÄTTNINGAR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342791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ingå i mindre och större grupper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4548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kunna byta mellan olika aktiviteter under dagen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2445988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Flickor och pojkar har samma möjligheter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0949787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PEDAGOGIK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49102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språket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7095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förståelse för matematik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103579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får möjlighet att utveckla förståelse för naturvetenskap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54863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KONTINUITET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947987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möta personal som de känner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780400"/>
                  </a:ext>
                </a:extLst>
              </a:tr>
            </a:tbl>
          </a:graphicData>
        </a:graphic>
      </p:graphicFrame>
      <p:grpSp>
        <p:nvGrpSpPr>
          <p:cNvPr id="5000" name="BodyContent"/>
          <p:cNvGrpSpPr/>
          <p:nvPr/>
        </p:nvGrpSpPr>
        <p:grpSpPr>
          <a:xfrm>
            <a:off x="720000" y="1296000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4235541"/>
      </p:ext>
    </p:extLst>
  </p:cSld>
  <p:clrMapOvr>
    <a:masterClrMapping/>
  </p:clrMapOvr>
</p:sld>
</file>

<file path=ppt/slides/slided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Pärlan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Studiegången 1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Studiegången 1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Förskolan ska vara rolig, trygg och lärorik för alla barn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tar väl hand om mitt barn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ska ge föräldrar tydlig information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Föräldrar ska kunna vara med och påverka arbetet i fsk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möta personal som de känner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4bbf780b0d9f41d2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bca2c21886c14d71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e0f15874c158406f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15bd2a1a0c024c6c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a73c38aca0304c8d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2e30f42672524ac6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ebbb14061bb64d96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Pärlan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Studiegången 1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Studiegången 1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ingå i mindre och större grupper under delar av dagen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ha inflytande på verksamhetens innehåll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lära sig hur man fungerar tillsammans i en grupp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känna glädjen av att lära sig och känna att de behövs i gruppen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kunna byta mellan olika aktiviteter under dagen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20166fcfdef14b41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338cdf5c7e814487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8a3b6c3b69fe41fc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36919d2c83e9488a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c11677e3b82c452a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981707ea1ea8448b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14bf4622c986460e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f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Pärlan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Studiegången 1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23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28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Studiegången 1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språket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förståelse för matematik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får möjlighet att utveckla förståelse för naturvetenskap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Flickor och pojkar har samma möjligheter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00c826dbdd024e3d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68e8b7c0d23f4358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dfa0b8d588b14c2a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7be640d6e5d24e20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f56190dde1ab4410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52425299a5fd4cc7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2017-02-01T10:49:34.399Z</dcterms:created>
  <dcterms:modified xsi:type="dcterms:W3CDTF">2017-02-01T10:49:34.399Z</dcterms:modified>
</cp:coreProperties>
</file>